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6" r:id="rId2"/>
    <p:sldId id="263" r:id="rId3"/>
    <p:sldId id="257" r:id="rId4"/>
    <p:sldId id="280" r:id="rId5"/>
    <p:sldId id="279" r:id="rId6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43481-4274-425B-BE65-FAAF859E47ED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24DA3-6769-44FD-BACF-D721D14C710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4708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24DA3-6769-44FD-BACF-D721D14C710B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7330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24DA3-6769-44FD-BACF-D721D14C710B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6273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24DA3-6769-44FD-BACF-D721D14C710B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8170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24DA3-6769-44FD-BACF-D721D14C710B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8170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24DA3-6769-44FD-BACF-D721D14C710B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884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BAFB-3DA7-4787-A45D-882F35E16E36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B402-1CD4-4C58-B193-FA3A883E3D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642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BAFB-3DA7-4787-A45D-882F35E16E36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B402-1CD4-4C58-B193-FA3A883E3D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015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BAFB-3DA7-4787-A45D-882F35E16E36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B402-1CD4-4C58-B193-FA3A883E3D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600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BAFB-3DA7-4787-A45D-882F35E16E36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B402-1CD4-4C58-B193-FA3A883E3D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2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BAFB-3DA7-4787-A45D-882F35E16E36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B402-1CD4-4C58-B193-FA3A883E3D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995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BAFB-3DA7-4787-A45D-882F35E16E36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B402-1CD4-4C58-B193-FA3A883E3D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960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BAFB-3DA7-4787-A45D-882F35E16E36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B402-1CD4-4C58-B193-FA3A883E3D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713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BAFB-3DA7-4787-A45D-882F35E16E36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B402-1CD4-4C58-B193-FA3A883E3D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927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BAFB-3DA7-4787-A45D-882F35E16E36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B402-1CD4-4C58-B193-FA3A883E3D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973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BAFB-3DA7-4787-A45D-882F35E16E36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B402-1CD4-4C58-B193-FA3A883E3D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365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BAFB-3DA7-4787-A45D-882F35E16E36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B402-1CD4-4C58-B193-FA3A883E3D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827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8BAFB-3DA7-4787-A45D-882F35E16E36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EB402-1CD4-4C58-B193-FA3A883E3D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54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Logo_EC cofunding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781050"/>
            <a:ext cx="19748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EAHC-Logo_colour.t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850900"/>
            <a:ext cx="130968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151563"/>
            <a:ext cx="9144000" cy="706437"/>
          </a:xfrm>
          <a:prstGeom prst="rect">
            <a:avLst/>
          </a:prstGeom>
          <a:solidFill>
            <a:srgbClr val="79BDE3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100" dirty="0" smtClean="0">
                <a:solidFill>
                  <a:prstClr val="white"/>
                </a:solidFill>
                <a:ea typeface="ＭＳ Ｐゴシック" charset="-128"/>
              </a:rPr>
              <a:t>www.patientregistries.eu</a:t>
            </a:r>
            <a:endParaRPr lang="en-US" sz="2100" dirty="0" smtClean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 flipV="1">
            <a:off x="0" y="152400"/>
            <a:ext cx="9144000" cy="71438"/>
          </a:xfrm>
          <a:prstGeom prst="rect">
            <a:avLst/>
          </a:prstGeom>
          <a:solidFill>
            <a:srgbClr val="79BDE3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330200"/>
            <a:ext cx="9144000" cy="254000"/>
          </a:xfrm>
          <a:prstGeom prst="rect">
            <a:avLst/>
          </a:prstGeom>
          <a:solidFill>
            <a:srgbClr val="1155AB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pic>
        <p:nvPicPr>
          <p:cNvPr id="13" name="Picture 3" descr="PARENT_logo_RBG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24944"/>
            <a:ext cx="549910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71472" y="4929198"/>
            <a:ext cx="17995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QUICK FACTS</a:t>
            </a:r>
          </a:p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Start: May 2012</a:t>
            </a:r>
          </a:p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Finish: May 2015</a:t>
            </a:r>
            <a:endParaRPr lang="hr-H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0282" y="5214950"/>
            <a:ext cx="2947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WP 4 Holder: HZJZ</a:t>
            </a:r>
          </a:p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Total budget:  € 3.360.548,96</a:t>
            </a:r>
            <a:endParaRPr lang="hr-HR" dirty="0" smtClean="0"/>
          </a:p>
          <a:p>
            <a:endParaRPr lang="hr-H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39306" y="5220314"/>
            <a:ext cx="2447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WPs no: WP1-WP6</a:t>
            </a:r>
          </a:p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Partners: 11+12 </a:t>
            </a:r>
            <a:endParaRPr lang="hr-HR" dirty="0" smtClean="0"/>
          </a:p>
          <a:p>
            <a:endParaRPr lang="hr-H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504" y="6228601"/>
            <a:ext cx="1882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 smtClean="0">
                <a:solidFill>
                  <a:schemeClr val="bg1"/>
                </a:solidFill>
              </a:rPr>
              <a:t>Martina Jelinić, HZJZ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Vanja Pajić, HZJZ</a:t>
            </a:r>
            <a:endParaRPr lang="hr-H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9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Geographically</a:t>
            </a:r>
            <a:r>
              <a:rPr lang="hr-HR" dirty="0" smtClean="0"/>
              <a:t>:</a:t>
            </a:r>
            <a:r>
              <a:rPr lang="en-GB" dirty="0" smtClean="0"/>
              <a:t> the </a:t>
            </a:r>
            <a:r>
              <a:rPr lang="en-GB" b="1" dirty="0" smtClean="0"/>
              <a:t>EU, EFTA, and accession countries</a:t>
            </a:r>
            <a:r>
              <a:rPr lang="en-GB" dirty="0" smtClean="0"/>
              <a:t> </a:t>
            </a:r>
            <a:r>
              <a:rPr lang="hr-HR" dirty="0" smtClean="0"/>
              <a:t>are included (11 associated and 12+ collaborative partners)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A</a:t>
            </a:r>
            <a:r>
              <a:rPr lang="en-GB" dirty="0" err="1" smtClean="0"/>
              <a:t>ccording</a:t>
            </a:r>
            <a:r>
              <a:rPr lang="en-GB" dirty="0" smtClean="0"/>
              <a:t> to different governance of registries</a:t>
            </a:r>
            <a:r>
              <a:rPr lang="hr-HR" dirty="0" smtClean="0"/>
              <a:t>:</a:t>
            </a:r>
            <a:r>
              <a:rPr lang="en-GB" dirty="0" smtClean="0"/>
              <a:t> </a:t>
            </a:r>
            <a:r>
              <a:rPr lang="en-GB" b="1" dirty="0" smtClean="0"/>
              <a:t>regional</a:t>
            </a:r>
            <a:r>
              <a:rPr lang="en-GB" dirty="0" smtClean="0"/>
              <a:t>, </a:t>
            </a:r>
            <a:r>
              <a:rPr lang="en-GB" b="1" dirty="0" smtClean="0"/>
              <a:t>national</a:t>
            </a:r>
            <a:r>
              <a:rPr lang="en-GB" dirty="0" smtClean="0"/>
              <a:t> and </a:t>
            </a:r>
            <a:r>
              <a:rPr lang="en-GB" b="1" dirty="0" smtClean="0"/>
              <a:t>supranational</a:t>
            </a:r>
            <a:r>
              <a:rPr lang="en-GB" dirty="0" smtClean="0"/>
              <a:t> registries</a:t>
            </a:r>
            <a:endParaRPr lang="hr-HR" dirty="0" smtClean="0"/>
          </a:p>
        </p:txBody>
      </p:sp>
      <p:pic>
        <p:nvPicPr>
          <p:cNvPr id="4" name="Picture 3" descr="C:\Users\MMeglic\Pictures\PARENT map_colored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815" y="1844824"/>
            <a:ext cx="4190365" cy="394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 flipV="1">
            <a:off x="0" y="152400"/>
            <a:ext cx="9144000" cy="71438"/>
          </a:xfrm>
          <a:prstGeom prst="rect">
            <a:avLst/>
          </a:prstGeom>
          <a:solidFill>
            <a:srgbClr val="79BDE3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330200"/>
            <a:ext cx="9144000" cy="254000"/>
          </a:xfrm>
          <a:prstGeom prst="rect">
            <a:avLst/>
          </a:prstGeom>
          <a:solidFill>
            <a:srgbClr val="1155AB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44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/>
          <a:lstStyle/>
          <a:p>
            <a:r>
              <a:rPr lang="hr-HR" dirty="0" smtClean="0"/>
              <a:t>JA Aims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3433"/>
            <a:ext cx="8229600" cy="3740145"/>
          </a:xfrm>
        </p:spPr>
        <p:txBody>
          <a:bodyPr>
            <a:normAutofit/>
          </a:bodyPr>
          <a:lstStyle/>
          <a:p>
            <a:r>
              <a:rPr lang="en-US" dirty="0" smtClean="0"/>
              <a:t>Mapping of existing EU</a:t>
            </a:r>
            <a:r>
              <a:rPr lang="hr-HR" dirty="0" smtClean="0"/>
              <a:t>, regional and n</a:t>
            </a:r>
            <a:r>
              <a:rPr lang="en-US" dirty="0" err="1" smtClean="0"/>
              <a:t>ational</a:t>
            </a:r>
            <a:r>
              <a:rPr lang="en-US" dirty="0" smtClean="0"/>
              <a:t> patient registries</a:t>
            </a:r>
            <a:endParaRPr lang="hr-HR" dirty="0" smtClean="0"/>
          </a:p>
          <a:p>
            <a:r>
              <a:rPr lang="en-US" dirty="0" smtClean="0"/>
              <a:t>Identification of existing </a:t>
            </a:r>
            <a:r>
              <a:rPr lang="hr-HR" dirty="0" smtClean="0"/>
              <a:t>EU </a:t>
            </a:r>
            <a:r>
              <a:rPr lang="en-US" dirty="0" smtClean="0"/>
              <a:t>projects</a:t>
            </a:r>
            <a:endParaRPr lang="hr-HR" dirty="0" smtClean="0"/>
          </a:p>
          <a:p>
            <a:r>
              <a:rPr lang="en-US" dirty="0" smtClean="0"/>
              <a:t>Interoperability</a:t>
            </a:r>
            <a:endParaRPr lang="hr-HR" dirty="0" smtClean="0"/>
          </a:p>
          <a:p>
            <a:r>
              <a:rPr lang="en-US" dirty="0" smtClean="0"/>
              <a:t>Best practices</a:t>
            </a:r>
            <a:endParaRPr lang="hr-HR" dirty="0" smtClean="0"/>
          </a:p>
          <a:p>
            <a:r>
              <a:rPr lang="hr-HR" dirty="0" smtClean="0"/>
              <a:t>One patient registry of registries across EU</a:t>
            </a:r>
            <a:endParaRPr lang="hr-HR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151563"/>
            <a:ext cx="9144000" cy="706437"/>
          </a:xfrm>
          <a:prstGeom prst="rect">
            <a:avLst/>
          </a:prstGeom>
          <a:solidFill>
            <a:srgbClr val="79BDE3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100" smtClean="0">
                <a:solidFill>
                  <a:prstClr val="white"/>
                </a:solidFill>
                <a:ea typeface="ＭＳ Ｐゴシック" charset="-128"/>
              </a:rPr>
              <a:t>www.patientregistries.eu</a:t>
            </a:r>
            <a:endParaRPr lang="en-US" sz="2100" smtClean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flipV="1">
            <a:off x="0" y="152400"/>
            <a:ext cx="9144000" cy="71438"/>
          </a:xfrm>
          <a:prstGeom prst="rect">
            <a:avLst/>
          </a:prstGeom>
          <a:solidFill>
            <a:srgbClr val="79BDE3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330200"/>
            <a:ext cx="9144000" cy="254000"/>
          </a:xfrm>
          <a:prstGeom prst="rect">
            <a:avLst/>
          </a:prstGeom>
          <a:solidFill>
            <a:srgbClr val="1155AB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503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/>
          <a:lstStyle/>
          <a:p>
            <a:r>
              <a:rPr lang="hr-HR" dirty="0" smtClean="0"/>
              <a:t>JA Activities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3433"/>
            <a:ext cx="8229600" cy="3740145"/>
          </a:xfrm>
        </p:spPr>
        <p:txBody>
          <a:bodyPr>
            <a:normAutofit fontScale="92500"/>
          </a:bodyPr>
          <a:lstStyle/>
          <a:p>
            <a:pPr marL="0" indent="0"/>
            <a:r>
              <a:rPr lang="hr-HR" dirty="0" smtClean="0"/>
              <a:t> </a:t>
            </a:r>
            <a:r>
              <a:rPr lang="en-US" dirty="0" smtClean="0"/>
              <a:t>Country level registries best practice identification and applied research methodology</a:t>
            </a:r>
            <a:endParaRPr lang="hr-HR" dirty="0" smtClean="0"/>
          </a:p>
          <a:p>
            <a:pPr marL="0" indent="0"/>
            <a:r>
              <a:rPr lang="hr-HR" dirty="0" smtClean="0"/>
              <a:t> EU &amp; global best practices identification</a:t>
            </a:r>
          </a:p>
          <a:p>
            <a:pPr marL="0" indent="0"/>
            <a:r>
              <a:rPr lang="hr-HR" dirty="0" smtClean="0"/>
              <a:t> Literature review</a:t>
            </a:r>
          </a:p>
          <a:p>
            <a:pPr marL="0" indent="0"/>
            <a:r>
              <a:rPr lang="hr-HR" dirty="0" smtClean="0"/>
              <a:t> Cross-border legislation on patient data sharing</a:t>
            </a:r>
          </a:p>
          <a:p>
            <a:pPr marL="0" indent="0"/>
            <a:r>
              <a:rPr lang="hr-HR" dirty="0" smtClean="0"/>
              <a:t> EU-level Registry of registries design and development</a:t>
            </a:r>
            <a:endParaRPr lang="hr-HR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151563"/>
            <a:ext cx="9144000" cy="706437"/>
          </a:xfrm>
          <a:prstGeom prst="rect">
            <a:avLst/>
          </a:prstGeom>
          <a:solidFill>
            <a:srgbClr val="79BDE3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100" smtClean="0">
                <a:solidFill>
                  <a:prstClr val="white"/>
                </a:solidFill>
                <a:ea typeface="ＭＳ Ｐゴシック" charset="-128"/>
              </a:rPr>
              <a:t>www.patientregistries.eu</a:t>
            </a:r>
            <a:endParaRPr lang="en-US" sz="2100" smtClean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flipV="1">
            <a:off x="0" y="152400"/>
            <a:ext cx="9144000" cy="71438"/>
          </a:xfrm>
          <a:prstGeom prst="rect">
            <a:avLst/>
          </a:prstGeom>
          <a:solidFill>
            <a:srgbClr val="79BDE3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330200"/>
            <a:ext cx="9144000" cy="254000"/>
          </a:xfrm>
          <a:prstGeom prst="rect">
            <a:avLst/>
          </a:prstGeom>
          <a:solidFill>
            <a:srgbClr val="1155AB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503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Financing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Total financing </a:t>
            </a:r>
          </a:p>
          <a:p>
            <a:r>
              <a:rPr lang="hr-HR" dirty="0" smtClean="0"/>
              <a:t> € 3.360.548,96</a:t>
            </a:r>
          </a:p>
          <a:p>
            <a:endParaRPr lang="hr-HR" dirty="0" smtClean="0"/>
          </a:p>
          <a:p>
            <a:pPr>
              <a:buNone/>
            </a:pPr>
            <a:r>
              <a:rPr lang="pl-PL" dirty="0" smtClean="0"/>
              <a:t>EU co-financing - WP4 CRO (</a:t>
            </a:r>
            <a:r>
              <a:rPr lang="pl-PL" b="1" dirty="0" smtClean="0"/>
              <a:t>60%</a:t>
            </a:r>
            <a:r>
              <a:rPr lang="pl-PL" dirty="0" smtClean="0"/>
              <a:t>)</a:t>
            </a:r>
          </a:p>
          <a:p>
            <a:r>
              <a:rPr lang="hr-HR" dirty="0" smtClean="0"/>
              <a:t> € 341.957,45 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Cro Ministry of Health co-financing (</a:t>
            </a:r>
            <a:r>
              <a:rPr lang="hr-HR" b="1" dirty="0" smtClean="0"/>
              <a:t>40%</a:t>
            </a:r>
            <a:r>
              <a:rPr lang="hr-HR" dirty="0" smtClean="0"/>
              <a:t>)</a:t>
            </a:r>
          </a:p>
          <a:p>
            <a:r>
              <a:rPr lang="hr-HR" dirty="0" smtClean="0"/>
              <a:t> € 143.380,83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6151563"/>
            <a:ext cx="9144000" cy="706437"/>
          </a:xfrm>
          <a:prstGeom prst="rect">
            <a:avLst/>
          </a:prstGeom>
          <a:solidFill>
            <a:srgbClr val="79BDE3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100" smtClean="0">
                <a:solidFill>
                  <a:prstClr val="white"/>
                </a:solidFill>
                <a:ea typeface="ＭＳ Ｐゴシック" charset="-128"/>
              </a:rPr>
              <a:t>www.patientregistries.eu</a:t>
            </a:r>
            <a:endParaRPr lang="en-US" sz="2100" smtClean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flipV="1">
            <a:off x="0" y="152400"/>
            <a:ext cx="9144000" cy="71438"/>
          </a:xfrm>
          <a:prstGeom prst="rect">
            <a:avLst/>
          </a:prstGeom>
          <a:solidFill>
            <a:srgbClr val="79BDE3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330200"/>
            <a:ext cx="9144000" cy="254000"/>
          </a:xfrm>
          <a:prstGeom prst="rect">
            <a:avLst/>
          </a:prstGeom>
          <a:solidFill>
            <a:srgbClr val="1155AB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33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146</Words>
  <Application>Microsoft Office PowerPoint</Application>
  <PresentationFormat>Prikaz na zaslonu (4:3)</PresentationFormat>
  <Paragraphs>56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Office Theme</vt:lpstr>
      <vt:lpstr>PowerPointova prezentacija</vt:lpstr>
      <vt:lpstr>PowerPointova prezentacija</vt:lpstr>
      <vt:lpstr>JA Aims</vt:lpstr>
      <vt:lpstr>JA Activities</vt:lpstr>
      <vt:lpstr>Financing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WP4: Mapping and Analysis of Existing Registries</dc:title>
  <dc:creator>Korisnik</dc:creator>
  <cp:lastModifiedBy>Žarković Igor</cp:lastModifiedBy>
  <cp:revision>38</cp:revision>
  <dcterms:created xsi:type="dcterms:W3CDTF">2012-06-09T10:27:55Z</dcterms:created>
  <dcterms:modified xsi:type="dcterms:W3CDTF">2015-10-05T08:17:09Z</dcterms:modified>
</cp:coreProperties>
</file>